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4630400" cy="8229600"/>
  <p:notesSz cx="8229600" cy="14630400"/>
  <p:embeddedFontLst>
    <p:embeddedFont>
      <p:font typeface="Barlow" panose="00000500000000000000" pitchFamily="2" charset="0"/>
      <p:regular r:id="rId19"/>
      <p:bold r:id="rId20"/>
    </p:embeddedFont>
    <p:embeddedFont>
      <p:font typeface="Barlow Bold" panose="00000800000000000000" pitchFamily="2" charset="0"/>
      <p:bold r:id="rId21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5481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953578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Predicción de Ataques DDoS con Algoritmos de Aprendizaje Automático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381262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 esta presentación, exploraremos cómo los algoritmos de aprendizaje automático pueden ayudar a detectar y predecir ataques DDoS, una amenaza creciente en el ciberespacio.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5862518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057" y="5870138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68716" y="5844064"/>
            <a:ext cx="3867269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por JON AMEYUGO VAZQUEZ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7203" y="801172"/>
            <a:ext cx="7722394" cy="1128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3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Modelos de Aprendizaje Automático Aplicados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203" y="2233970"/>
            <a:ext cx="1015484" cy="162484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17249" y="2436971"/>
            <a:ext cx="2256830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Regresión Logística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517249" y="2840950"/>
            <a:ext cx="6402348" cy="649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 un tipo de análisis de regresión utilizado para predecir el resultado de una variable categórica (y) en función de las variables independientes (x).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203" y="3858816"/>
            <a:ext cx="1015484" cy="17847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17249" y="4061817"/>
            <a:ext cx="3242191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Support Vector Machine (SVM)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517249" y="4465796"/>
            <a:ext cx="6402348" cy="974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 trata de un algoritmo de aprendizaje automático supervisado que clasifica los datos al encontrar una línea o hiperplano óptimo que maximice la distancia entre cada clase en un espacio N-dimensional.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203" y="5643563"/>
            <a:ext cx="1015484" cy="17847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17249" y="5846564"/>
            <a:ext cx="2256830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Random Forest (RF)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7517249" y="6250543"/>
            <a:ext cx="6402348" cy="974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Este algoritmo, construye árboles de decisión a partir de diferentes muestras y toma su voto mayoritario para decidir la clasificación y el promedio en caso de regresión.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822" y="617339"/>
            <a:ext cx="8722757" cy="369165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248" y="4705945"/>
            <a:ext cx="3591044" cy="2693313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3839" y="4705945"/>
            <a:ext cx="2693313" cy="269331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828800" y="1730335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Random Forest (RF)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2909768"/>
            <a:ext cx="3522821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16FFBB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89%</a:t>
            </a:r>
            <a:endParaRPr lang="en-US" sz="6400" dirty="0"/>
          </a:p>
        </p:txBody>
      </p:sp>
      <p:sp>
        <p:nvSpPr>
          <p:cNvPr id="5" name="Text 2"/>
          <p:cNvSpPr/>
          <p:nvPr/>
        </p:nvSpPr>
        <p:spPr>
          <a:xfrm>
            <a:off x="1253847" y="403288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Precision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864037" y="4523899"/>
            <a:ext cx="3522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 modelo de aprendizaje automático logra una precisión del 89% en la predicción de ataques DDoS. (Puede haber algunos falsos positivos)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4757142" y="2909768"/>
            <a:ext cx="3522821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29DDDA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99%</a:t>
            </a:r>
            <a:endParaRPr lang="en-US" sz="6400" dirty="0"/>
          </a:p>
        </p:txBody>
      </p:sp>
      <p:sp>
        <p:nvSpPr>
          <p:cNvPr id="8" name="Text 5"/>
          <p:cNvSpPr/>
          <p:nvPr/>
        </p:nvSpPr>
        <p:spPr>
          <a:xfrm>
            <a:off x="5146953" y="403288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Recall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757142" y="4523899"/>
            <a:ext cx="3522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 modelo también muestra una alta exactitud, con un 99% de recall. Quiere decir que captura la mayoría de los ataques DDoS correctamente.</a:t>
            </a:r>
            <a:endParaRPr lang="en-US" sz="19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1811417"/>
            <a:ext cx="6150054" cy="46066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55756" y="183368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Random Forest (RF)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7623929" y="2766298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u="sng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Matriz de Confusión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7623929" y="3383518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Objetivo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Evaluar el desempeño del modelo. Las Filas indican las etiquetas reales del modelo y las columnas del modelo indican las etiquetas predichas.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7623929" y="4790837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Clase 0 = Tráfico Benigno  |  Clase 1 = Tráfico DDoS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7623929" y="5408057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 clase 0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Presenta TN = 4575  y FP = 564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7623929" y="6025277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 clase 1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Presenta TP = 4749 y FN = 24</a:t>
            </a:r>
            <a:endParaRPr lang="en-US" sz="19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1654731"/>
            <a:ext cx="6150054" cy="49200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55756" y="183368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Random Forest (RF)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7623929" y="2766298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 realiza un </a:t>
            </a: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feature_importances_ 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para saber cual de importantes son realmente nuestras features, realizandolo con un gráfico de barras.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7623929" y="4173617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7623929" y="4790837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7623929" y="5408057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7623929" y="6025277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828800" y="936308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Random Forest (RF)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1992392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 todos los hiperparámetros que se llegó a poner: </a:t>
            </a:r>
            <a:endParaRPr lang="en-US" sz="19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2665095"/>
            <a:ext cx="7415927" cy="36337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330612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"n_estimators" : [50] : Número de árboles en el bosque.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864037" y="3787497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"min_samples_split": [20]:  Número mínimo de muestras.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864037" y="4268867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"min_samples_leaf": [10]: Mínimo número de muestras por hoja.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864037" y="4750237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"max_depth": [5]: Profundidad máxima que pueden alcanzar los árboles para controlar y evitar el sobreajuste.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864037" y="5626656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"max_features": ['sqrt']: Número de predictores considerados en cada división.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864037" y="6503075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"bootstrap" : [True]: Mide la incertidumbre (Parámetro clave para aumentar la confiabilidad y la utilidad de los modelos).</a:t>
            </a:r>
            <a:endParaRPr lang="en-US" sz="19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722358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Conclusiones y Trabajo Futuro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3464243"/>
            <a:ext cx="7415927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Los algoritmos de aprendizaje automático demuestran ser una herramienta efectiva para la detección de ataques DDoS. El trabajo futuro se centrará en mejorar la precisión y la capacidad de respuesta del modelo, así como en la integración con sistemas de seguridad existentes.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571714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 exploraran a futuro técnicas avanzadas como redes neuronales para comparar el rendimiento frente a RF.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5576" y="974408"/>
            <a:ext cx="7552849" cy="1262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Importancia de la Detección de DDoS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95576" y="2578060"/>
            <a:ext cx="3662839" cy="2770346"/>
          </a:xfrm>
          <a:prstGeom prst="roundRect">
            <a:avLst>
              <a:gd name="adj" fmla="val 12308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45726" y="2828211"/>
            <a:ext cx="2958822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Interrupción de servicios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045726" y="3280172"/>
            <a:ext cx="3162538" cy="1818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 ataque DDoS es una ataque cibernético que tiene como objetivo hacer que un servicio en línea no esté disponible para sus usuarios.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705" y="2578060"/>
            <a:ext cx="3662839" cy="2770346"/>
          </a:xfrm>
          <a:prstGeom prst="roundRect">
            <a:avLst>
              <a:gd name="adj" fmla="val 12308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35855" y="2828211"/>
            <a:ext cx="2525673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Pérdida de datos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4935855" y="3280172"/>
            <a:ext cx="3162538" cy="1454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 casos graves, los ataques DDoS pueden provocar la pérdida de datos y la corrupción de sistemas.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5576" y="5575697"/>
            <a:ext cx="7552849" cy="1679496"/>
          </a:xfrm>
          <a:prstGeom prst="roundRect">
            <a:avLst>
              <a:gd name="adj" fmla="val 20302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5726" y="5825847"/>
            <a:ext cx="2525673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Seguridad nacional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045726" y="6277808"/>
            <a:ext cx="7052548" cy="727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Los ataques DDoS pueden afectar a infraestructuras críticas, como redes eléctricas y sistemas de comunicación.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0564" y="870228"/>
            <a:ext cx="10137100" cy="556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Explicación del Dataset y features seleccionadas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00564" y="1926550"/>
            <a:ext cx="2224207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Descripción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00564" y="2404705"/>
            <a:ext cx="6370439" cy="6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 dataset ("CIC-IDS2017") utilizado contiene información detallada sobre el tráfico de red, conteniendo un total de 79 columnas y 50000 registros.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567017" y="1926550"/>
            <a:ext cx="2917984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Etiquetado (Target: "Label")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67017" y="2404705"/>
            <a:ext cx="6370439" cy="960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Cada registro del dataset está etiquetado como "BENIGN" o "DDoS", lo que permite el entrenamiento y evaluación de los algoritmos de aprendizaje automático.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00564" y="3770471"/>
            <a:ext cx="13229273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Features Seleccionadas para predicción de ataques DDoS: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00564" y="4385786"/>
            <a:ext cx="4083606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Flow Duration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00564" y="4775954"/>
            <a:ext cx="4083606" cy="6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Total Fwd Packets / Total Backward Packets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00564" y="5486281"/>
            <a:ext cx="4083606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Flow Bytes/s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00564" y="5876449"/>
            <a:ext cx="4083606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Flow Packets/s</a:t>
            </a:r>
            <a:endParaRPr lang="en-US" sz="155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020" y="4506516"/>
            <a:ext cx="1755815" cy="1751528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5280184" y="6628924"/>
            <a:ext cx="4083606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9859804" y="4495919"/>
            <a:ext cx="4083606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Nueva feature llamada: "asimetria_de_trafico" </a:t>
            </a:r>
            <a:endParaRPr lang="en-US" sz="1550" dirty="0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5322" y="5041225"/>
            <a:ext cx="1512451" cy="1272540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9859804" y="6538913"/>
            <a:ext cx="4083606" cy="6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 "a" toma  como valor: "Total Fwd Packets" y la "b" toma como valor: "Total Backward Packets".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455777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¿Qué métrica se ajusta más al problema de clasificación?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304" y="3321129"/>
            <a:ext cx="7473672" cy="277999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637877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¿Qué mide?: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La proporción de ataques DDoS detectados correctamente entre todos los ataques DDoS reales.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704148" y="3955375"/>
            <a:ext cx="922210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Análisis Exploratorio de Datos (EDA)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528911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70491" y="5402223"/>
            <a:ext cx="1423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2740819" y="5289113"/>
            <a:ext cx="337637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Identificación de patrones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666280" y="5780127"/>
            <a:ext cx="552557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 análisis exploratorio de datos ayuda a identificar patrones y tendencias en el tráfico de red, lo que proporciona información sobre el comportamiento normal y anómalo.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7438668" y="528911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24882" y="5402223"/>
            <a:ext cx="1829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9302472" y="5289113"/>
            <a:ext cx="340244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Análisis de características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8240911" y="5780127"/>
            <a:ext cx="552557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 estudian las diferentes características del tráfico de red para determinar su relevancia en la detección de ataques DDoS.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04148" y="1011555"/>
            <a:ext cx="922210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Análisis Exploratorio de Datos (EDA)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289810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BENIGN: (51.85%)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2907030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DDoS: (48.15%)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524250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 aprecia que el dataset está balanceado.</a:t>
            </a:r>
            <a:endParaRPr lang="en-US" sz="19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904" y="4196953"/>
            <a:ext cx="2560320" cy="2560320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929" y="2345293"/>
            <a:ext cx="6150054" cy="45949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33355" y="630436"/>
            <a:ext cx="8563689" cy="636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Análisis Exploratorio de Datos (EDA)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802362" y="1725692"/>
            <a:ext cx="13025676" cy="3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Correlaciones Importantes: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802362" y="2556748"/>
            <a:ext cx="6233160" cy="3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Total Fwd Packets - Total Backward Packets: 0.96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802362" y="3129915"/>
            <a:ext cx="6233160" cy="3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Eliminar una de estas features.</a:t>
            </a:r>
            <a:endParaRPr lang="en-US" sz="18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339" y="3754636"/>
            <a:ext cx="883087" cy="88308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02362" y="4895612"/>
            <a:ext cx="6233160" cy="3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Proporcionan información muy similar o redundante.</a:t>
            </a:r>
            <a:endParaRPr lang="en-US" sz="18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339" y="5520333"/>
            <a:ext cx="883087" cy="88308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02362" y="6661309"/>
            <a:ext cx="6233160" cy="733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Evitar multicolinealidad y mejorar la  interpretabilidad del modelo.</a:t>
            </a:r>
            <a:endParaRPr lang="en-US" sz="18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2498" y="2608302"/>
            <a:ext cx="6233160" cy="50517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04148" y="1680686"/>
            <a:ext cx="922210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Análisis Exploratorio de Datos (EDA)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958941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 ha realizado un análisis univariante de cada feature:</a:t>
            </a:r>
            <a:endParaRPr lang="en-US" sz="1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417" y="3809643"/>
            <a:ext cx="2221944" cy="1666399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767" y="3809643"/>
            <a:ext cx="2221944" cy="166639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593169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7623929" y="2958941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Analizando las estadísticas de cada tipo de tráfico: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7623929" y="3576161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Tráfico normal más simétrico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7623929" y="4057531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DDoS con mayor duración de flujo que tráfico normal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7623929" y="4538901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 tráfico normal presenta más variabilidad que el DDoS.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054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642235" y="3602474"/>
            <a:ext cx="9345930" cy="623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Preprocesamiento de Datos antes de ML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85455" y="4899065"/>
            <a:ext cx="13059489" cy="30480"/>
          </a:xfrm>
          <a:prstGeom prst="roundRect">
            <a:avLst>
              <a:gd name="adj" fmla="val 1104546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2871788" y="4899005"/>
            <a:ext cx="30480" cy="785455"/>
          </a:xfrm>
          <a:prstGeom prst="roundRect">
            <a:avLst>
              <a:gd name="adj" fmla="val 1104546"/>
            </a:avLst>
          </a:prstGeom>
          <a:solidFill>
            <a:srgbClr val="16FFBB"/>
          </a:solidFill>
          <a:ln/>
        </p:spPr>
      </p:sp>
      <p:sp>
        <p:nvSpPr>
          <p:cNvPr id="6" name="Shape 3"/>
          <p:cNvSpPr/>
          <p:nvPr/>
        </p:nvSpPr>
        <p:spPr>
          <a:xfrm>
            <a:off x="2634615" y="4646593"/>
            <a:ext cx="504944" cy="504944"/>
          </a:xfrm>
          <a:prstGeom prst="roundRect">
            <a:avLst>
              <a:gd name="adj" fmla="val 66674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822377" y="4749463"/>
            <a:ext cx="129421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1640324" y="5908953"/>
            <a:ext cx="2493764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Limpieza de datos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009888" y="6355318"/>
            <a:ext cx="3754636" cy="1077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 eliminan datos incompletos, duplicados o erróneos para garantizar la calidad del dataset.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299722" y="4899005"/>
            <a:ext cx="30480" cy="785455"/>
          </a:xfrm>
          <a:prstGeom prst="roundRect">
            <a:avLst>
              <a:gd name="adj" fmla="val 1104546"/>
            </a:avLst>
          </a:prstGeom>
          <a:solidFill>
            <a:srgbClr val="29DDDA"/>
          </a:solidFill>
          <a:ln/>
        </p:spPr>
      </p:sp>
      <p:sp>
        <p:nvSpPr>
          <p:cNvPr id="11" name="Shape 8"/>
          <p:cNvSpPr/>
          <p:nvPr/>
        </p:nvSpPr>
        <p:spPr>
          <a:xfrm>
            <a:off x="7062549" y="4646593"/>
            <a:ext cx="504944" cy="504944"/>
          </a:xfrm>
          <a:prstGeom prst="roundRect">
            <a:avLst>
              <a:gd name="adj" fmla="val 66674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31737" y="4749463"/>
            <a:ext cx="166449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5855137" y="5908953"/>
            <a:ext cx="2920008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Transformación de datos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5437823" y="6355318"/>
            <a:ext cx="3754636" cy="1077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 convierten los datos a un formato adecuado para el análisis, por ejemplo, escalado o codificación.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1727656" y="4899005"/>
            <a:ext cx="30480" cy="785455"/>
          </a:xfrm>
          <a:prstGeom prst="roundRect">
            <a:avLst>
              <a:gd name="adj" fmla="val 1104546"/>
            </a:avLst>
          </a:prstGeom>
          <a:solidFill>
            <a:srgbClr val="37A7E7"/>
          </a:solidFill>
          <a:ln/>
        </p:spPr>
      </p:sp>
      <p:sp>
        <p:nvSpPr>
          <p:cNvPr id="16" name="Shape 13"/>
          <p:cNvSpPr/>
          <p:nvPr/>
        </p:nvSpPr>
        <p:spPr>
          <a:xfrm>
            <a:off x="11490484" y="4646593"/>
            <a:ext cx="504944" cy="504944"/>
          </a:xfrm>
          <a:prstGeom prst="roundRect">
            <a:avLst>
              <a:gd name="adj" fmla="val 66674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1655266" y="4749463"/>
            <a:ext cx="175260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10033159" y="5908953"/>
            <a:ext cx="3419832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Extracción de características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9865757" y="6355318"/>
            <a:ext cx="3754636" cy="1077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 seleccionan las características más relevantes del tráfico de red para el entrenamiento del modelo.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995</Words>
  <Application>Microsoft Office PowerPoint</Application>
  <PresentationFormat>Personalizado</PresentationFormat>
  <Paragraphs>106</Paragraphs>
  <Slides>16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1" baseType="lpstr">
      <vt:lpstr>Spline Sans Bold</vt:lpstr>
      <vt:lpstr>Barlow Bold</vt:lpstr>
      <vt:lpstr>Barlow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JON AMEYUGO</cp:lastModifiedBy>
  <cp:revision>2</cp:revision>
  <dcterms:created xsi:type="dcterms:W3CDTF">2024-12-14T08:45:59Z</dcterms:created>
  <dcterms:modified xsi:type="dcterms:W3CDTF">2024-12-14T08:51:16Z</dcterms:modified>
</cp:coreProperties>
</file>